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58" r:id="rId4"/>
    <p:sldId id="269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0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1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3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701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41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92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31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1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7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1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7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0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6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BA1F1-990F-4908-B61F-DC02FBF00A4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EEB47-90CF-443B-9E54-9D588E67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84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tag/neural-networ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DFB4-C224-4B05-85DF-023920649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dirty="0"/>
            </a:br>
            <a:r>
              <a:rPr lang="en-US" sz="2800" dirty="0"/>
              <a:t>Presenting the project titled</a:t>
            </a:r>
            <a:br>
              <a:rPr lang="en-US" sz="2800" dirty="0"/>
            </a:br>
            <a:r>
              <a:rPr lang="en-US" sz="2800" dirty="0"/>
              <a:t>Text Classification LSTM 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70B2E-0C72-4E9A-977F-FFF60E0D0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2400" i="1" dirty="0"/>
          </a:p>
        </p:txBody>
      </p:sp>
      <p:pic>
        <p:nvPicPr>
          <p:cNvPr id="1030" name="Picture 6" descr="TensorFlow 1.9 has Arrived!. Everything you need to know… | by SAGAR SHARMA  | Towards Data Science">
            <a:extLst>
              <a:ext uri="{FF2B5EF4-FFF2-40B4-BE49-F238E27FC236}">
                <a16:creationId xmlns:a16="http://schemas.microsoft.com/office/drawing/2014/main" id="{ABB91202-7E24-48E5-8A81-13704C76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2615164"/>
            <a:ext cx="3098800" cy="16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derstand the Effect of LSTM Input Gate, Forget Gate and Output Gate - LSTM  Network Tutorial">
            <a:extLst>
              <a:ext uri="{FF2B5EF4-FFF2-40B4-BE49-F238E27FC236}">
                <a16:creationId xmlns:a16="http://schemas.microsoft.com/office/drawing/2014/main" id="{7C6C6AB0-7DA3-4785-903D-2379B7C90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/>
          <a:stretch/>
        </p:blipFill>
        <p:spPr bwMode="auto">
          <a:xfrm>
            <a:off x="0" y="2594702"/>
            <a:ext cx="2204720" cy="16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305A5-B38C-44DE-9548-F10010D51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67" y="336624"/>
            <a:ext cx="3171825" cy="2019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408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80B8-1751-4FF8-948F-BD248895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Community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A1AD81-1017-4E8B-B0DA-F56D826711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34328" r="43492" b="23736"/>
          <a:stretch/>
        </p:blipFill>
        <p:spPr>
          <a:xfrm>
            <a:off x="402336" y="2336873"/>
            <a:ext cx="4809744" cy="39607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8CD18D-5E0A-4152-87DA-68F9E3D3CD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6" t="23252" r="16" b="16431"/>
          <a:stretch/>
        </p:blipFill>
        <p:spPr>
          <a:xfrm>
            <a:off x="6565392" y="2367016"/>
            <a:ext cx="4775824" cy="3841760"/>
          </a:xfrm>
        </p:spPr>
      </p:pic>
    </p:spTree>
    <p:extLst>
      <p:ext uri="{BB962C8B-B14F-4D97-AF65-F5344CB8AC3E}">
        <p14:creationId xmlns:p14="http://schemas.microsoft.com/office/powerpoint/2010/main" val="39022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4D1C18-6D50-4B0F-894D-140406DC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RNN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00A12C-0FBE-45B1-8C84-FD544C0C4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t="38987" r="75322" b="35605"/>
          <a:stretch/>
        </p:blipFill>
        <p:spPr>
          <a:xfrm>
            <a:off x="795528" y="2971798"/>
            <a:ext cx="3840480" cy="342900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F293B8-C888-4B54-97F3-10992B062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5" t="35733" r="44200" b="31201"/>
          <a:stretch/>
        </p:blipFill>
        <p:spPr>
          <a:xfrm>
            <a:off x="4636008" y="3348040"/>
            <a:ext cx="5257800" cy="2756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8C754-30B8-49D6-BC0B-165E52F03B11}"/>
              </a:ext>
            </a:extLst>
          </p:cNvPr>
          <p:cNvSpPr txBox="1"/>
          <p:nvPr/>
        </p:nvSpPr>
        <p:spPr>
          <a:xfrm>
            <a:off x="3013166" y="2316480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D69BD-AEC5-4360-8F80-B261E37F0700}"/>
              </a:ext>
            </a:extLst>
          </p:cNvPr>
          <p:cNvSpPr txBox="1"/>
          <p:nvPr/>
        </p:nvSpPr>
        <p:spPr>
          <a:xfrm>
            <a:off x="6775269" y="2210408"/>
            <a:ext cx="492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Recurrent Neural Network(RNN)</a:t>
            </a:r>
            <a:r>
              <a:rPr lang="en-US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are a type of </a:t>
            </a:r>
            <a:r>
              <a:rPr lang="en-US" b="0" i="0" u="sng" dirty="0"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Network</a:t>
            </a:r>
            <a:r>
              <a:rPr lang="en-US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where the </a:t>
            </a:r>
            <a:r>
              <a:rPr lang="en-US" b="1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output from previous step are fed as input to the current step</a:t>
            </a:r>
            <a:r>
              <a:rPr lang="en-US" b="0" i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8D1F-EB48-485A-8141-7F645D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RNN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83754-1A37-4180-9758-46E73D8D2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0" t="33652" r="56313" b="42973"/>
          <a:stretch/>
        </p:blipFill>
        <p:spPr>
          <a:xfrm>
            <a:off x="996695" y="2238484"/>
            <a:ext cx="2670049" cy="21932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86C98-C16A-430C-8E55-C8951D8B0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32640" r="57325" b="43467"/>
          <a:stretch/>
        </p:blipFill>
        <p:spPr>
          <a:xfrm>
            <a:off x="6784848" y="2132328"/>
            <a:ext cx="2523744" cy="2405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B66F3-4185-4065-AD0A-E63AAA43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33733" r="56425" b="42000"/>
          <a:stretch/>
        </p:blipFill>
        <p:spPr>
          <a:xfrm>
            <a:off x="1819655" y="4647019"/>
            <a:ext cx="2670049" cy="2169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EF9DD5-2025-4BB1-8FEE-7EA8852E8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34133" r="56575" b="42667"/>
          <a:stretch/>
        </p:blipFill>
        <p:spPr>
          <a:xfrm>
            <a:off x="8814816" y="4647019"/>
            <a:ext cx="2523744" cy="21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584B-345C-4F99-B0BE-00B4BD13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– Term Memory Networks (LSTM)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76CD8-17EB-4316-8279-EBCFD5786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t="30348" r="40497" b="21631"/>
          <a:stretch/>
        </p:blipFill>
        <p:spPr>
          <a:xfrm>
            <a:off x="0" y="1956816"/>
            <a:ext cx="12191999" cy="4921517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213A779-DD12-48C9-AB1E-E26F0EDE385D}"/>
              </a:ext>
            </a:extLst>
          </p:cNvPr>
          <p:cNvCxnSpPr/>
          <p:nvPr/>
        </p:nvCxnSpPr>
        <p:spPr>
          <a:xfrm rot="10800000" flipV="1">
            <a:off x="11631169" y="6281928"/>
            <a:ext cx="560831" cy="64008"/>
          </a:xfrm>
          <a:prstGeom prst="bentConnector3">
            <a:avLst>
              <a:gd name="adj1" fmla="val 15760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DC1F99-916C-4153-888C-DD2DCA1DD435}"/>
              </a:ext>
            </a:extLst>
          </p:cNvPr>
          <p:cNvSpPr/>
          <p:nvPr/>
        </p:nvSpPr>
        <p:spPr>
          <a:xfrm>
            <a:off x="11009376" y="6144768"/>
            <a:ext cx="1182623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2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8117-60F8-423C-B30B-3F791D06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77A902-BA29-4F8C-A535-CF17CBECF4C5}"/>
              </a:ext>
            </a:extLst>
          </p:cNvPr>
          <p:cNvSpPr/>
          <p:nvPr/>
        </p:nvSpPr>
        <p:spPr>
          <a:xfrm>
            <a:off x="11055096" y="5797296"/>
            <a:ext cx="1136904" cy="402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5BF097-F98A-4523-B693-B8764A4F2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t="43476" r="39385" b="20388"/>
          <a:stretch/>
        </p:blipFill>
        <p:spPr>
          <a:xfrm>
            <a:off x="0" y="1965071"/>
            <a:ext cx="12192000" cy="48929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03107D-ADB1-47C0-B1F6-7CF103C3578A}"/>
              </a:ext>
            </a:extLst>
          </p:cNvPr>
          <p:cNvSpPr/>
          <p:nvPr/>
        </p:nvSpPr>
        <p:spPr>
          <a:xfrm>
            <a:off x="11196320" y="6104772"/>
            <a:ext cx="995680" cy="519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0223-BF20-429F-8DA5-E96908E3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0CCAA-7F1A-4A4E-8A96-F944AB8BF7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8" y="2336800"/>
            <a:ext cx="9613900" cy="30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For example, LSTM is applicable to tasks such as </a:t>
            </a:r>
          </a:p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unsegmented, </a:t>
            </a:r>
          </a:p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connected handwriting recognition,</a:t>
            </a:r>
          </a:p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speech recognition</a:t>
            </a:r>
          </a:p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and anomaly detection in network traffic or </a:t>
            </a:r>
          </a:p>
          <a:p>
            <a:r>
              <a:rPr lang="en-US" sz="2800" b="0" i="0" dirty="0">
                <a:solidFill>
                  <a:srgbClr val="D5D5D5"/>
                </a:solidFill>
                <a:effectLst/>
                <a:latin typeface="+mj-lt"/>
              </a:rPr>
              <a:t>IDSs (intrusion detection systems).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1D8B-44FB-4A81-A48F-B8482A9E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00F29-DB42-4B5E-92B8-084CDE9C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t="32384" r="39848" b="28687"/>
          <a:stretch/>
        </p:blipFill>
        <p:spPr>
          <a:xfrm>
            <a:off x="0" y="1929384"/>
            <a:ext cx="12192000" cy="4928616"/>
          </a:xfrm>
        </p:spPr>
      </p:pic>
    </p:spTree>
    <p:extLst>
      <p:ext uri="{BB962C8B-B14F-4D97-AF65-F5344CB8AC3E}">
        <p14:creationId xmlns:p14="http://schemas.microsoft.com/office/powerpoint/2010/main" val="234781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40AD-1D97-4BC4-9368-A87AB0B8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Mining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3B4A3-43C5-4895-A5B4-9F45C3CB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6734" r="13582" b="10983"/>
          <a:stretch/>
        </p:blipFill>
        <p:spPr>
          <a:xfrm>
            <a:off x="1138336" y="2015414"/>
            <a:ext cx="3760236" cy="225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A1B53-8B35-492E-A135-79644B014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17279" r="15566" b="10983"/>
          <a:stretch/>
        </p:blipFill>
        <p:spPr>
          <a:xfrm>
            <a:off x="6720336" y="1996346"/>
            <a:ext cx="4333328" cy="2217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C5EF8-E6C3-433E-8264-5E561E76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16599" r="14056" b="10984"/>
          <a:stretch/>
        </p:blipFill>
        <p:spPr>
          <a:xfrm>
            <a:off x="624576" y="4395280"/>
            <a:ext cx="4660823" cy="2362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49A75-D45B-406B-83CA-EE0BBB603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" t="16869" r="7313" b="12498"/>
          <a:stretch/>
        </p:blipFill>
        <p:spPr>
          <a:xfrm>
            <a:off x="6358509" y="4363046"/>
            <a:ext cx="5080822" cy="23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16C0-07AC-4758-B3EE-2B49CA38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8B231-A28D-44CF-9E71-6BEF97C8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51" y="2151016"/>
            <a:ext cx="11547566" cy="446749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+mj-lt"/>
              </a:rPr>
              <a:t>H</a:t>
            </a:r>
            <a:r>
              <a:rPr lang="en-US" b="0" i="0" dirty="0">
                <a:effectLst/>
                <a:latin typeface="+mj-lt"/>
              </a:rPr>
              <a:t>ow we can implement text classification with </a:t>
            </a:r>
            <a:r>
              <a:rPr lang="en-US" b="0" i="0" dirty="0" err="1">
                <a:effectLst/>
                <a:latin typeface="+mj-lt"/>
              </a:rPr>
              <a:t>Tensorflow</a:t>
            </a:r>
            <a:r>
              <a:rPr lang="en-US" b="0" i="0" dirty="0">
                <a:effectLst/>
                <a:latin typeface="+mj-lt"/>
              </a:rPr>
              <a:t>.</a:t>
            </a:r>
          </a:p>
          <a:p>
            <a:pPr algn="l"/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erform sentiment classification by considering reviews which have rating 3(3,4,5) and above as having positive sentiment and reviews having ratings below 3(1,2) as negative sentiment. </a:t>
            </a:r>
          </a:p>
          <a:p>
            <a:pPr algn="l"/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 a LSTM based </a:t>
            </a:r>
            <a:r>
              <a:rPr lang="en-US" b="0" i="0" dirty="0" err="1">
                <a:effectLst/>
                <a:latin typeface="+mj-lt"/>
              </a:rPr>
              <a:t>classfication</a:t>
            </a:r>
            <a:r>
              <a:rPr lang="en-US" b="0" i="0" dirty="0">
                <a:effectLst/>
                <a:latin typeface="+mj-lt"/>
              </a:rPr>
              <a:t> model for sentiment classification on review data.</a:t>
            </a:r>
          </a:p>
          <a:p>
            <a:r>
              <a:rPr lang="en-US" dirty="0"/>
              <a:t>The dataset is from Amazon Review Data. </a:t>
            </a:r>
          </a:p>
          <a:p>
            <a:r>
              <a:rPr lang="en-US" dirty="0"/>
              <a:t>Cell Phones and Accessories review dataset from "Small" subsets for experimentation. </a:t>
            </a:r>
          </a:p>
          <a:p>
            <a:pPr algn="l"/>
            <a:endParaRPr lang="en-US" b="0" i="0" dirty="0">
              <a:solidFill>
                <a:srgbClr val="D5D5D5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D5D5D5"/>
              </a:solidFill>
              <a:effectLst/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98A1-2459-4A23-AAEF-CA68DCEE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Classification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B0AB-AA1E-45A0-995D-C0C7B4B2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121408"/>
            <a:ext cx="11676887" cy="4389120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Text classification also known as text tagging or text categorization is the process of categorizing text into organized groups. </a:t>
            </a:r>
          </a:p>
          <a:p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T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ext classifiers can automatically analyze text and then assign a set of pre-defined tags or categories based on its content.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15661-DF65-4344-87B5-B7C6F47D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2" y="3692628"/>
            <a:ext cx="5221224" cy="24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2BBB-5F25-4F5B-9C5F-8B86A01D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 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169524A-3758-4989-BB3D-B00F1536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6146" r="51236" b="41724"/>
          <a:stretch/>
        </p:blipFill>
        <p:spPr>
          <a:xfrm>
            <a:off x="877823" y="2295144"/>
            <a:ext cx="3291841" cy="1293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1C0CB7-A719-4A91-A620-432FD2D6B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6" t="33467" r="4224" b="54933"/>
          <a:stretch/>
        </p:blipFill>
        <p:spPr>
          <a:xfrm>
            <a:off x="5806440" y="2505456"/>
            <a:ext cx="5413248" cy="795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940C6-88E5-4CC7-9EF7-306DF14D6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 t="62933" r="58975" b="8000"/>
          <a:stretch/>
        </p:blipFill>
        <p:spPr>
          <a:xfrm>
            <a:off x="1088136" y="4315968"/>
            <a:ext cx="3913632" cy="1993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ED2BB6-8745-4EF9-B41F-5DFADA8007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0" t="23200" r="29275" b="46000"/>
          <a:stretch/>
        </p:blipFill>
        <p:spPr>
          <a:xfrm>
            <a:off x="6720840" y="4087368"/>
            <a:ext cx="4910328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1CBA-A816-457C-9867-A40BC83F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TensorFlow 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64112-7916-477E-80BF-97FF4F791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" t="34000" r="35875" b="26744"/>
          <a:stretch/>
        </p:blipFill>
        <p:spPr>
          <a:xfrm>
            <a:off x="0" y="1947672"/>
            <a:ext cx="12192000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E8B9-8485-459F-BB9E-0B9C8B6C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TensorFlow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EF062-CBBB-4894-8008-6DF1CCAF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0" t="34533" r="40899" b="26745"/>
          <a:stretch/>
        </p:blipFill>
        <p:spPr>
          <a:xfrm>
            <a:off x="-27590" y="1984248"/>
            <a:ext cx="12219590" cy="4872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35F4D-B340-431E-9203-1E3556BC8EAC}"/>
              </a:ext>
            </a:extLst>
          </p:cNvPr>
          <p:cNvSpPr txBox="1"/>
          <p:nvPr/>
        </p:nvSpPr>
        <p:spPr>
          <a:xfrm>
            <a:off x="1517904" y="2066544"/>
            <a:ext cx="710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Roboto"/>
              </a:rPr>
              <a:t>Why TensorFlow ?</a:t>
            </a:r>
          </a:p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Roboto"/>
              </a:rPr>
              <a:t>• TensorFlow is an end-to-end open source platform for machine learning. • It has a comprehensive, flexible ecosystem of tools, libraries and community resources that lets researchers push the state-of-the-art in ML and developers easily build and deploy ML powered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5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0BA3-6DE9-414F-B6FC-FBE36169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Tensors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88B93-FC80-4841-87E7-606B3A40A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34612" r="34825" b="26132"/>
          <a:stretch/>
        </p:blipFill>
        <p:spPr>
          <a:xfrm>
            <a:off x="0" y="1981434"/>
            <a:ext cx="12192000" cy="48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3270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1814</TotalTime>
  <Words>282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Open Sans</vt:lpstr>
      <vt:lpstr>Roboto</vt:lpstr>
      <vt:lpstr>Segoe UI Light</vt:lpstr>
      <vt:lpstr>Trebuchet MS</vt:lpstr>
      <vt:lpstr>Berlin</vt:lpstr>
      <vt:lpstr> Presenting the project titled Text Classification LSTM TensorFlow</vt:lpstr>
      <vt:lpstr>What is data mining ?</vt:lpstr>
      <vt:lpstr>Why Data Mining ?</vt:lpstr>
      <vt:lpstr>Introduction to Project - </vt:lpstr>
      <vt:lpstr>What is Text Classification ?</vt:lpstr>
      <vt:lpstr>What is TensorFlow ?</vt:lpstr>
      <vt:lpstr>Companies using TensorFlow - </vt:lpstr>
      <vt:lpstr>Features of TensorFlow </vt:lpstr>
      <vt:lpstr>Tensors </vt:lpstr>
      <vt:lpstr>Open Source Community </vt:lpstr>
      <vt:lpstr>Introduction to RNN </vt:lpstr>
      <vt:lpstr>Application of RNN </vt:lpstr>
      <vt:lpstr>Long Short – Term Memory Networks (LSTM)</vt:lpstr>
      <vt:lpstr>LSTM</vt:lpstr>
      <vt:lpstr>LSTM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Priyanka Ramakant Kadam Presenting the project titled</dc:title>
  <dc:creator>Priyanka Kadam</dc:creator>
  <cp:lastModifiedBy>Priyanka Kadam</cp:lastModifiedBy>
  <cp:revision>40</cp:revision>
  <dcterms:created xsi:type="dcterms:W3CDTF">2021-06-08T14:52:44Z</dcterms:created>
  <dcterms:modified xsi:type="dcterms:W3CDTF">2022-01-14T11:37:57Z</dcterms:modified>
</cp:coreProperties>
</file>